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684" autoAdjust="0"/>
  </p:normalViewPr>
  <p:slideViewPr>
    <p:cSldViewPr>
      <p:cViewPr varScale="1">
        <p:scale>
          <a:sx n="41" d="100"/>
          <a:sy n="41" d="100"/>
        </p:scale>
        <p:origin x="-132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812A8-66FC-480E-9859-AACCE615705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D4864-B002-4E72-9024-B4A40AFD2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86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D4864-B002-4E72-9024-B4A40AFD2C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87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95E8-333F-483C-B88A-2D1D1DCA475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B6D0-FA43-4BCB-B34E-1199EAED6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95E8-333F-483C-B88A-2D1D1DCA475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B6D0-FA43-4BCB-B34E-1199EAED6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95E8-333F-483C-B88A-2D1D1DCA475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B6D0-FA43-4BCB-B34E-1199EAED6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95E8-333F-483C-B88A-2D1D1DCA475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B6D0-FA43-4BCB-B34E-1199EAED6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95E8-333F-483C-B88A-2D1D1DCA475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B6D0-FA43-4BCB-B34E-1199EAED6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95E8-333F-483C-B88A-2D1D1DCA475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B6D0-FA43-4BCB-B34E-1199EAED6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95E8-333F-483C-B88A-2D1D1DCA475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B6D0-FA43-4BCB-B34E-1199EAED6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95E8-333F-483C-B88A-2D1D1DCA475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B6D0-FA43-4BCB-B34E-1199EAED6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95E8-333F-483C-B88A-2D1D1DCA475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B6D0-FA43-4BCB-B34E-1199EAED6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95E8-333F-483C-B88A-2D1D1DCA475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B6D0-FA43-4BCB-B34E-1199EAED64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95E8-333F-483C-B88A-2D1D1DCA475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C8B6D0-FA43-4BCB-B34E-1199EAED64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AC8B6D0-FA43-4BCB-B34E-1199EAED64C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9D295E8-333F-483C-B88A-2D1D1DCA475B}" type="datetimeFigureOut">
              <a:rPr lang="en-US" smtClean="0"/>
              <a:t>4/4/2018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homeready-eligibility.fanniemae.com/homeread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2% DOWN FHA GRANT PROGRAM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By </a:t>
            </a:r>
            <a:br>
              <a:rPr lang="en-US" sz="3600" dirty="0" smtClean="0"/>
            </a:br>
            <a:r>
              <a:rPr lang="en-US" sz="3600" b="1" dirty="0" smtClean="0"/>
              <a:t>Arizona Wholesale Mortgage Inc.</a:t>
            </a:r>
            <a:r>
              <a:rPr lang="en-US" sz="2700" b="1" dirty="0"/>
              <a:t/>
            </a:r>
            <a:br>
              <a:rPr lang="en-US" sz="2700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44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This programs allows borrowers to receive a free grant in the form of 2% of their down payment.  Borrowers still need to come to close with a down payment in the amount of 1.5% of the purchase price. The remaining 1.5% down payment can be a gift from an immediate family member such as your mother, father, sister, or brother.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59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b="1" dirty="0" smtClean="0"/>
              <a:t>Borrowers must meet one of the three criteria listed below: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1.  First time home buyer or hasn’t owned a home in the last 3 years.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This must be a primary residence &amp; you must reside in the home.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Single family residence only or manufactured homes which includes both single wide and double wide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76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620000" cy="1143000"/>
          </a:xfrm>
        </p:spPr>
        <p:txBody>
          <a:bodyPr/>
          <a:lstStyle/>
          <a:p>
            <a:r>
              <a:rPr lang="en-US" dirty="0" smtClean="0"/>
              <a:t>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620000" cy="48006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b="1" dirty="0"/>
              <a:t>Borrowers must meet one of the three criteria listed below</a:t>
            </a:r>
            <a:r>
              <a:rPr lang="en-US" sz="2400" b="1" dirty="0" smtClean="0"/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2.  Borrowers </a:t>
            </a:r>
            <a:r>
              <a:rPr lang="en-US" dirty="0"/>
              <a:t>on a loan application, their income collectively) is equal to or less than 140% of the state or county median income regardless of family size based upon the state or county where the Security Property is located</a:t>
            </a:r>
            <a:r>
              <a:rPr lang="en-US" dirty="0" smtClean="0"/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State/County </a:t>
            </a:r>
            <a:r>
              <a:rPr lang="en-US" dirty="0"/>
              <a:t>Median Income Tool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r>
              <a:rPr lang="en-US" dirty="0" smtClean="0"/>
              <a:t> </a:t>
            </a:r>
            <a:r>
              <a:rPr lang="en-US" u="sng" dirty="0">
                <a:hlinkClick r:id="rId2"/>
              </a:rPr>
              <a:t>https://homeready-eligibility.fanniemae.com/homeready</a:t>
            </a:r>
            <a:r>
              <a:rPr lang="en-US" u="sng" dirty="0" smtClean="0">
                <a:hlinkClick r:id="rId2"/>
              </a:rPr>
              <a:t>/</a:t>
            </a:r>
            <a:endParaRPr lang="en-US" u="sng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64176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b="1" dirty="0" smtClean="0"/>
              <a:t>Borrowers must meet one of the three criteria listed below: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3.  Any </a:t>
            </a:r>
            <a:r>
              <a:rPr lang="en-US" dirty="0"/>
              <a:t>Borrower on the loan application is a current, retired, volunteer or non-paid</a:t>
            </a:r>
            <a:r>
              <a:rPr lang="en-US" dirty="0" smtClean="0"/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First </a:t>
            </a:r>
            <a:r>
              <a:rPr lang="en-US" dirty="0"/>
              <a:t>responder (police officer, firefighter, public safety officer, paramedic, emergency medical technician (EMT) or similar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Educator </a:t>
            </a:r>
            <a:r>
              <a:rPr lang="en-US" dirty="0"/>
              <a:t>(Sunday school teacher, tutor, day care provider)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Medical </a:t>
            </a:r>
            <a:r>
              <a:rPr lang="en-US" dirty="0"/>
              <a:t>personnel (nurse, doctor, phlebotomists, health ambassador, or hospital, American Red Cross worker, or similar)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Civil </a:t>
            </a:r>
            <a:r>
              <a:rPr lang="en-US" dirty="0"/>
              <a:t>servant in a Federal, state or local municipality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Military </a:t>
            </a:r>
            <a:r>
              <a:rPr lang="en-US" dirty="0"/>
              <a:t>personnel</a:t>
            </a:r>
          </a:p>
          <a:p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98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QUALIFICATIONS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580 fico score requirement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Maximum </a:t>
            </a:r>
            <a:r>
              <a:rPr lang="en-US" dirty="0" err="1" smtClean="0"/>
              <a:t>dti</a:t>
            </a:r>
            <a:r>
              <a:rPr lang="en-US" dirty="0" smtClean="0"/>
              <a:t> is 48.9%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Must attend a </a:t>
            </a:r>
            <a:r>
              <a:rPr lang="en-US" dirty="0" err="1" smtClean="0"/>
              <a:t>hud</a:t>
            </a:r>
            <a:r>
              <a:rPr lang="en-US" dirty="0" smtClean="0"/>
              <a:t> approved home </a:t>
            </a:r>
            <a:r>
              <a:rPr lang="en-US" dirty="0" smtClean="0"/>
              <a:t>counseling </a:t>
            </a:r>
            <a:r>
              <a:rPr lang="en-US" dirty="0" smtClean="0"/>
              <a:t>class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30, 25, or 20 year fixed product only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Lender Fees: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$10 Flood Fee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$80 Tax Service Fee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$635 Appraisal Fee-this fee maybe subject to change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$34.50 credit report fee for a married couple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047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Costs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Sellers can contribute up to 6% of the borrowers closing costs.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Call Arizona Wholesale Mortgage Inc. today to get preapproved.</a:t>
            </a:r>
          </a:p>
          <a:p>
            <a:pPr marL="114300" indent="0">
              <a:buNone/>
            </a:pPr>
            <a:r>
              <a:rPr lang="en-US" smtClean="0"/>
              <a:t>602-358-8717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77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65</TotalTime>
  <Words>386</Words>
  <Application>Microsoft Office PowerPoint</Application>
  <PresentationFormat>On-screen Show (4:3)</PresentationFormat>
  <Paragraphs>51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2% DOWN FHA GRANT PROGRAM   By  Arizona Wholesale Mortgage Inc. </vt:lpstr>
      <vt:lpstr>QUALIFICATIONS</vt:lpstr>
      <vt:lpstr>QUALIFICATIONS</vt:lpstr>
      <vt:lpstr>QUALIFICATIONS</vt:lpstr>
      <vt:lpstr>OTHER QUALIFICATIONS </vt:lpstr>
      <vt:lpstr>Closing Costs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FHA 2% DOWN GRANT PROGRAM</dc:title>
  <dc:creator>Jill</dc:creator>
  <cp:lastModifiedBy>Jill</cp:lastModifiedBy>
  <cp:revision>13</cp:revision>
  <dcterms:created xsi:type="dcterms:W3CDTF">2018-04-04T17:30:53Z</dcterms:created>
  <dcterms:modified xsi:type="dcterms:W3CDTF">2018-04-04T18:46:33Z</dcterms:modified>
</cp:coreProperties>
</file>